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279" r:id="rId2"/>
    <p:sldId id="366" r:id="rId3"/>
    <p:sldId id="386" r:id="rId4"/>
    <p:sldId id="387" r:id="rId5"/>
    <p:sldId id="388" r:id="rId6"/>
    <p:sldId id="385" r:id="rId7"/>
    <p:sldId id="378" r:id="rId8"/>
    <p:sldId id="379" r:id="rId9"/>
    <p:sldId id="380" r:id="rId10"/>
    <p:sldId id="381" r:id="rId11"/>
    <p:sldId id="383" r:id="rId12"/>
    <p:sldId id="384" r:id="rId13"/>
    <p:sldId id="3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1C568A-3757-45CC-81C5-DCCB60DBDF57}">
          <p14:sldIdLst>
            <p14:sldId id="279"/>
            <p14:sldId id="366"/>
            <p14:sldId id="386"/>
            <p14:sldId id="387"/>
            <p14:sldId id="388"/>
            <p14:sldId id="385"/>
            <p14:sldId id="378"/>
            <p14:sldId id="379"/>
            <p14:sldId id="380"/>
            <p14:sldId id="381"/>
            <p14:sldId id="383"/>
            <p14:sldId id="384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B2B2B2"/>
    <a:srgbClr val="9379BC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535"/>
  </p:normalViewPr>
  <p:slideViewPr>
    <p:cSldViewPr snapToObjects="1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60-EA04-C346-8E31-7259013850A0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57C7-D343-384E-84A3-49F6DA1F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285A-8F30-2048-8DC0-E55E22159094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7BE9A-79DF-0D49-851C-BE3C6D36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7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7BE9A-79DF-0D49-851C-BE3C6D36B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reet Headline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95299"/>
            <a:ext cx="10820400" cy="381001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Top Lef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5486400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Center Lef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057400"/>
            <a:ext cx="10820400" cy="2743200"/>
          </a:xfr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762000"/>
          </a:xfrm>
        </p:spPr>
        <p:txBody>
          <a:bodyPr anchor="t"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6353789"/>
            <a:ext cx="838200" cy="1994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677416"/>
            <a:ext cx="10820400" cy="4494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762000"/>
          </a:xfrm>
        </p:spPr>
        <p:txBody>
          <a:bodyPr anchor="t"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6353789"/>
            <a:ext cx="838200" cy="1994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677416"/>
            <a:ext cx="10820400" cy="4494784"/>
          </a:xfrm>
        </p:spPr>
        <p:txBody>
          <a:bodyPr numCol="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762000"/>
          </a:xfrm>
        </p:spPr>
        <p:txBody>
          <a:bodyPr anchor="t"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6353789"/>
            <a:ext cx="838200" cy="1994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677416"/>
            <a:ext cx="5410200" cy="4494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48400" y="1676398"/>
            <a:ext cx="5257800" cy="43418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6172200"/>
            <a:ext cx="2895600" cy="3810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Captions text here.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Bullets + Lr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799"/>
            <a:ext cx="4800600" cy="1676401"/>
          </a:xfrm>
        </p:spPr>
        <p:txBody>
          <a:bodyPr anchor="b"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667000"/>
            <a:ext cx="4800600" cy="3505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0" y="2514600"/>
            <a:ext cx="4800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+ Lrg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799"/>
            <a:ext cx="4800600" cy="16764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667000"/>
            <a:ext cx="4800600" cy="3505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2514600"/>
            <a:ext cx="4800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iz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+ Headlin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2743200"/>
          </a:xfrm>
        </p:spPr>
        <p:txBody>
          <a:bodyPr anchor="t"/>
          <a:lstStyle>
            <a:lvl1pPr>
              <a:defRPr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 Ligh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143000"/>
            <a:ext cx="7924800" cy="2286001"/>
          </a:xfr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191000"/>
            <a:ext cx="5029200" cy="1981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486390"/>
            <a:ext cx="939800" cy="22358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943600" y="3810000"/>
            <a:ext cx="5181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-20320"/>
            <a:ext cx="2743200" cy="687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506200" y="-20320"/>
            <a:ext cx="685800" cy="6878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+ Headlin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2743200"/>
          </a:xfrm>
        </p:spPr>
        <p:txBody>
          <a:bodyPr anchor="t"/>
          <a:lstStyle>
            <a:lvl1pPr>
              <a:defRPr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Tagline Lt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2" y="2905478"/>
            <a:ext cx="8077196" cy="1047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972789"/>
            <a:ext cx="1676400" cy="39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Logo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54350"/>
            <a:ext cx="3149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 Logo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00200"/>
            <a:ext cx="31496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6544"/>
            <a:ext cx="12192000" cy="32414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Logo + Tag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54350"/>
            <a:ext cx="3149600" cy="97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820400" cy="2743201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371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972789"/>
            <a:ext cx="1676400" cy="3988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505200" y="3810000"/>
            <a:ext cx="5181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820400" cy="2971800"/>
          </a:xfrm>
          <a:ln>
            <a:noFill/>
          </a:ln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4038600" cy="137160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5972789"/>
            <a:ext cx="1676400" cy="3988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85800" y="3886200"/>
            <a:ext cx="2057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 Lt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820400" cy="2743201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371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972789"/>
            <a:ext cx="1676400" cy="3988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505200" y="3810000"/>
            <a:ext cx="5181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ft Lt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820400" cy="29718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4038600" cy="137160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5972789"/>
            <a:ext cx="1676400" cy="3988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85800" y="3886200"/>
            <a:ext cx="2057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10820400" cy="228600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0812"/>
            <a:ext cx="9144000" cy="1371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05200" y="3429000"/>
            <a:ext cx="518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562600"/>
            <a:ext cx="12192000" cy="121920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972789"/>
            <a:ext cx="1676400" cy="39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f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562600"/>
            <a:ext cx="12192000" cy="1219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820400" cy="228600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4038600" cy="137160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3429000"/>
            <a:ext cx="2057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5972789"/>
            <a:ext cx="1676400" cy="39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Cent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057400"/>
            <a:ext cx="10820400" cy="27432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81798"/>
            <a:ext cx="12192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420-4AD2-6D46-8F20-BCAC94C51EB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C3ED-4DEF-EC40-A154-F0AD103A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6" r:id="rId2"/>
    <p:sldLayoutId id="2147483666" r:id="rId3"/>
    <p:sldLayoutId id="2147483681" r:id="rId4"/>
    <p:sldLayoutId id="2147483682" r:id="rId5"/>
    <p:sldLayoutId id="2147483683" r:id="rId6"/>
    <p:sldLayoutId id="2147483676" r:id="rId7"/>
    <p:sldLayoutId id="2147483684" r:id="rId8"/>
    <p:sldLayoutId id="2147483685" r:id="rId9"/>
    <p:sldLayoutId id="2147483697" r:id="rId10"/>
    <p:sldLayoutId id="2147483694" r:id="rId11"/>
    <p:sldLayoutId id="2147483695" r:id="rId12"/>
    <p:sldLayoutId id="2147483686" r:id="rId13"/>
    <p:sldLayoutId id="2147483687" r:id="rId14"/>
    <p:sldLayoutId id="2147483688" r:id="rId15"/>
    <p:sldLayoutId id="2147483690" r:id="rId16"/>
    <p:sldLayoutId id="2147483691" r:id="rId17"/>
    <p:sldLayoutId id="2147483680" r:id="rId18"/>
    <p:sldLayoutId id="2147483692" r:id="rId19"/>
    <p:sldLayoutId id="2147483693" r:id="rId20"/>
    <p:sldLayoutId id="2147483679" r:id="rId21"/>
    <p:sldLayoutId id="2147483689" r:id="rId22"/>
    <p:sldLayoutId id="2147483670" r:id="rId23"/>
    <p:sldLayoutId id="2147483698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6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  <p15:guide id="6" pos="7584" userDrawn="1">
          <p15:clr>
            <a:srgbClr val="FBAE40"/>
          </p15:clr>
        </p15:guide>
        <p15:guide id="7" orient="horz" pos="432" userDrawn="1">
          <p15:clr>
            <a:srgbClr val="5ACBF0"/>
          </p15:clr>
        </p15:guide>
        <p15:guide id="8" orient="horz" pos="3888" userDrawn="1">
          <p15:clr>
            <a:srgbClr val="5ACBF0"/>
          </p15:clr>
        </p15:guide>
        <p15:guide id="9" pos="432" userDrawn="1">
          <p15:clr>
            <a:srgbClr val="5ACBF0"/>
          </p15:clr>
        </p15:guide>
        <p15:guide id="10" pos="724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f/s!AqIWGJqrJmyUi6IU_E8WWNbH7Ubpz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32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hyperlink" Target="https://1drv.ms/f/s!AqIWGJqrJmyUi6IU_E8WWNbH7Ubpzw" TargetMode="External"/><Relationship Id="rId5" Type="http://schemas.microsoft.com/office/2007/relationships/media" Target="../media/media3.mp4"/><Relationship Id="rId15" Type="http://schemas.openxmlformats.org/officeDocument/2006/relationships/image" Target="../media/image34.png"/><Relationship Id="rId10" Type="http://schemas.openxmlformats.org/officeDocument/2006/relationships/notesSlide" Target="../notesSlides/notesSlide10.xml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microsoft.com/office/2007/relationships/media" Target="../media/media6.mp4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7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openxmlformats.org/officeDocument/2006/relationships/image" Target="../media/image36.png"/><Relationship Id="rId5" Type="http://schemas.microsoft.com/office/2007/relationships/media" Target="../media/media7.mp4"/><Relationship Id="rId10" Type="http://schemas.openxmlformats.org/officeDocument/2006/relationships/image" Target="../media/image35.png"/><Relationship Id="rId4" Type="http://schemas.openxmlformats.org/officeDocument/2006/relationships/video" Target="../media/media6.mp4"/><Relationship Id="rId9" Type="http://schemas.openxmlformats.org/officeDocument/2006/relationships/hyperlink" Target="https://1drv.ms/f/s!AqIWGJqrJmyUi6IU_E8WWNbH7Ubpz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f/s!AqIWGJqrJmyUi6IfOuKGW5futGdb9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1drv.ms/f/s!AqIWGJqrJmyUi6IgNpc6TOpfyA6dJ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f/s!AqIWGJqrJmyUi6IAUSByyQpDM289m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1drv.ms/f/s!AqIWGJqrJmyUi6ICWXrIjyEpmwp-N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1drv.ms/f/s!AqIWGJqrJmyUi6IRpLfFcESfI-2mrA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1drv.ms/f/s!AqIWGJqrJmyUi6IT-D7Y0S90w5lCqg" TargetMode="Externa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&amp; Reliability tests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RR</a:t>
            </a:r>
          </a:p>
          <a:p>
            <a:pPr algn="r"/>
            <a:r>
              <a:rPr lang="en-US" dirty="0" err="1"/>
              <a:t>Wk</a:t>
            </a:r>
            <a:r>
              <a:rPr lang="en-US" dirty="0"/>
              <a:t> 18 - 2018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 Tests (Twisting &amp; Bending)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5"/>
            <a:ext cx="10134600" cy="58266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Started tests for both Twisting and Bending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Twisting Test samples : 2 devices x 2500 cycles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 sample illustration</a:t>
            </a: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Bending Test samples : 2 devices x 15,000 cycles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sample illustration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Video at 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https://1drv.ms/f/s!AqIWGJqrJmyUi6IU_E8WWNbH7Ubpzw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(Full size)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7CA9AC-7F69-47D3-AEA3-4A5B814C2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69601"/>
            <a:ext cx="6806795" cy="145410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A47B1B6-4613-4ACE-B60F-E1738B504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14192"/>
            <a:ext cx="5334000" cy="176153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00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 Tests (Camera, Shoulder &amp; Elbow hinges)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4"/>
            <a:ext cx="3903547" cy="29556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Started tests for Hinge life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Test samples: 2 devices x 5000 cycles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ideo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https://1drv.ms/f/s!AqIWGJqrJmyUi6IU_E8WWNbH7Ubpzw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IN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CB21B7-366A-41D4-9C65-1585820A39FD}"/>
              </a:ext>
            </a:extLst>
          </p:cNvPr>
          <p:cNvGrpSpPr/>
          <p:nvPr/>
        </p:nvGrpSpPr>
        <p:grpSpPr>
          <a:xfrm>
            <a:off x="4624830" y="1045646"/>
            <a:ext cx="7053036" cy="5050021"/>
            <a:chOff x="4105241" y="1013126"/>
            <a:chExt cx="7212734" cy="51643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A27AD3-8D2B-47C4-A9AE-78C9652D04DE}"/>
                </a:ext>
              </a:extLst>
            </p:cNvPr>
            <p:cNvGrpSpPr/>
            <p:nvPr/>
          </p:nvGrpSpPr>
          <p:grpSpPr>
            <a:xfrm>
              <a:off x="4105241" y="1031530"/>
              <a:ext cx="3390331" cy="2508941"/>
              <a:chOff x="4141527" y="798809"/>
              <a:chExt cx="3390331" cy="2508941"/>
            </a:xfrm>
          </p:grpSpPr>
          <p:pic>
            <p:nvPicPr>
              <p:cNvPr id="7" name="Camera_Joint">
                <a:hlinkClick r:id="" action="ppaction://media"/>
                <a:extLst>
                  <a:ext uri="{FF2B5EF4-FFF2-40B4-BE49-F238E27FC236}">
                    <a16:creationId xmlns:a16="http://schemas.microsoft.com/office/drawing/2014/main" id="{78C59E6F-0753-45BE-B593-66A8FD42FB66}"/>
                  </a:ext>
                </a:extLst>
              </p:cNvPr>
              <p:cNvPicPr>
                <a:picLocks noChangeAspect="1"/>
              </p:cNvPicPr>
              <p:nvPr>
                <a:videoFile r:link="rId8"/>
                <p:extLst>
                  <p:ext uri="{DAA4B4D4-6D71-4841-9C94-3DE7FCFB9230}">
                    <p14:media xmlns:p14="http://schemas.microsoft.com/office/powerpoint/2010/main" r:embed="rId7"/>
                  </p:ext>
                </p:ext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4141527" y="894750"/>
                <a:ext cx="3390331" cy="24130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87649A-B441-45CF-98FB-D1F7364B74E5}"/>
                  </a:ext>
                </a:extLst>
              </p:cNvPr>
              <p:cNvSpPr txBox="1"/>
              <p:nvPr/>
            </p:nvSpPr>
            <p:spPr>
              <a:xfrm>
                <a:off x="4157449" y="798809"/>
                <a:ext cx="2055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Camera Hinge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3459-2276-4117-8282-474B7A58AD61}"/>
                </a:ext>
              </a:extLst>
            </p:cNvPr>
            <p:cNvGrpSpPr/>
            <p:nvPr/>
          </p:nvGrpSpPr>
          <p:grpSpPr>
            <a:xfrm>
              <a:off x="4141527" y="3647777"/>
              <a:ext cx="3352800" cy="2529715"/>
              <a:chOff x="4141527" y="3647777"/>
              <a:chExt cx="3352800" cy="2529715"/>
            </a:xfrm>
          </p:grpSpPr>
          <p:pic>
            <p:nvPicPr>
              <p:cNvPr id="8" name="Shoulder_Joint">
                <a:hlinkClick r:id="" action="ppaction://media"/>
                <a:extLst>
                  <a:ext uri="{FF2B5EF4-FFF2-40B4-BE49-F238E27FC236}">
                    <a16:creationId xmlns:a16="http://schemas.microsoft.com/office/drawing/2014/main" id="{86493FB5-6476-4B44-AE9D-583D11FE2F30}"/>
                  </a:ext>
                </a:extLst>
              </p:cNvPr>
              <p:cNvPicPr>
                <a:picLocks noChangeAspect="1"/>
              </p:cNvPicPr>
              <p:nvPr>
                <a:vide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4141527" y="3744668"/>
                <a:ext cx="3352800" cy="2432824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4E409-BFAA-419C-B122-22690470FC1A}"/>
                  </a:ext>
                </a:extLst>
              </p:cNvPr>
              <p:cNvSpPr txBox="1"/>
              <p:nvPr/>
            </p:nvSpPr>
            <p:spPr>
              <a:xfrm>
                <a:off x="4141527" y="3647777"/>
                <a:ext cx="2055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Shoulder Hinge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7D2804-170F-4177-A5C8-0D16403A3CCA}"/>
                </a:ext>
              </a:extLst>
            </p:cNvPr>
            <p:cNvGrpSpPr/>
            <p:nvPr/>
          </p:nvGrpSpPr>
          <p:grpSpPr>
            <a:xfrm>
              <a:off x="7696199" y="1013126"/>
              <a:ext cx="3621776" cy="2527345"/>
              <a:chOff x="7682551" y="780405"/>
              <a:chExt cx="3621776" cy="2527345"/>
            </a:xfrm>
          </p:grpSpPr>
          <p:pic>
            <p:nvPicPr>
              <p:cNvPr id="9" name="Elbow_Joint_Direction1">
                <a:hlinkClick r:id="" action="ppaction://media"/>
                <a:extLst>
                  <a:ext uri="{FF2B5EF4-FFF2-40B4-BE49-F238E27FC236}">
                    <a16:creationId xmlns:a16="http://schemas.microsoft.com/office/drawing/2014/main" id="{F01C17B4-A82F-4B54-AC10-D4AE3A0BC912}"/>
                  </a:ext>
                </a:extLst>
              </p:cNvPr>
              <p:cNvPicPr>
                <a:picLocks noChangeAspect="1"/>
              </p:cNvPicPr>
              <p:nvPr>
                <a:vide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7684827" y="894750"/>
                <a:ext cx="3619500" cy="24130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F8D2E0-C57D-4FB4-9AC7-1B3050039230}"/>
                  </a:ext>
                </a:extLst>
              </p:cNvPr>
              <p:cNvSpPr txBox="1"/>
              <p:nvPr/>
            </p:nvSpPr>
            <p:spPr>
              <a:xfrm>
                <a:off x="7682551" y="780405"/>
                <a:ext cx="3239611" cy="40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Elbow Hinge (Direction 1)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514E77-0B24-42CC-9570-E96B8C593247}"/>
                </a:ext>
              </a:extLst>
            </p:cNvPr>
            <p:cNvGrpSpPr/>
            <p:nvPr/>
          </p:nvGrpSpPr>
          <p:grpSpPr>
            <a:xfrm>
              <a:off x="7655257" y="3647777"/>
              <a:ext cx="3660443" cy="2509891"/>
              <a:chOff x="7655257" y="3647777"/>
              <a:chExt cx="3660443" cy="2509891"/>
            </a:xfrm>
          </p:grpSpPr>
          <p:pic>
            <p:nvPicPr>
              <p:cNvPr id="11" name="Elbow_Joint_Direction2">
                <a:hlinkClick r:id="" action="ppaction://media"/>
                <a:extLst>
                  <a:ext uri="{FF2B5EF4-FFF2-40B4-BE49-F238E27FC236}">
                    <a16:creationId xmlns:a16="http://schemas.microsoft.com/office/drawing/2014/main" id="{0B64241A-558A-4B7D-9DDA-DE34671FF845}"/>
                  </a:ext>
                </a:extLst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7696200" y="3744668"/>
                <a:ext cx="3619500" cy="24130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A9CEA4-F1C3-47B4-BB90-539BDDEE7360}"/>
                  </a:ext>
                </a:extLst>
              </p:cNvPr>
              <p:cNvSpPr txBox="1"/>
              <p:nvPr/>
            </p:nvSpPr>
            <p:spPr>
              <a:xfrm>
                <a:off x="7655257" y="3647777"/>
                <a:ext cx="3352798" cy="409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Elbow Hinge (Direction 2)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3CFAA28-92E0-4B39-8D48-9E63DFA50469}"/>
              </a:ext>
            </a:extLst>
          </p:cNvPr>
          <p:cNvSpPr txBox="1"/>
          <p:nvPr/>
        </p:nvSpPr>
        <p:spPr>
          <a:xfrm>
            <a:off x="1306304" y="3413402"/>
            <a:ext cx="209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Click on the </a:t>
            </a:r>
          </a:p>
          <a:p>
            <a:pPr algn="ctr"/>
            <a:r>
              <a:rPr lang="en-IN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Video Samples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B59D6-0E10-4DD9-928B-6F9010AD1833}"/>
              </a:ext>
            </a:extLst>
          </p:cNvPr>
          <p:cNvSpPr txBox="1"/>
          <p:nvPr/>
        </p:nvSpPr>
        <p:spPr>
          <a:xfrm>
            <a:off x="3043013" y="3305680"/>
            <a:ext cx="136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endParaRPr lang="en-IN" sz="8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708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 mute="1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 mute="1">
                <p:cTn id="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0" mute="1">
                <p:cTn id="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 mute="1">
                <p:cTn id="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 Tests (Display Pod Hinge)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5"/>
            <a:ext cx="10134600" cy="13313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Started tests for Display pod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Test samples: 2 devices x 5000 cycles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ideo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https://1drv.ms/f/s!AqIWGJqrJmyUi6IU_E8WWNbH7Ubpzw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(full size)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CFAA28-92E0-4B39-8D48-9E63DFA50469}"/>
              </a:ext>
            </a:extLst>
          </p:cNvPr>
          <p:cNvSpPr txBox="1"/>
          <p:nvPr/>
        </p:nvSpPr>
        <p:spPr>
          <a:xfrm>
            <a:off x="4250912" y="2420520"/>
            <a:ext cx="353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Click on the Video Samples</a:t>
            </a:r>
          </a:p>
          <a:p>
            <a:pPr algn="ctr"/>
            <a:r>
              <a:rPr lang="en-IN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</a:t>
            </a:r>
            <a:endParaRPr lang="en-IN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979A3A-FC89-4E8A-820F-4A9A50F5C89E}"/>
              </a:ext>
            </a:extLst>
          </p:cNvPr>
          <p:cNvGrpSpPr/>
          <p:nvPr/>
        </p:nvGrpSpPr>
        <p:grpSpPr>
          <a:xfrm>
            <a:off x="442009" y="3284145"/>
            <a:ext cx="11193216" cy="2474126"/>
            <a:chOff x="364621" y="2884035"/>
            <a:chExt cx="11193216" cy="24741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847B69-E8E7-4D0D-A0B6-8EFBA891B94F}"/>
                </a:ext>
              </a:extLst>
            </p:cNvPr>
            <p:cNvGrpSpPr/>
            <p:nvPr/>
          </p:nvGrpSpPr>
          <p:grpSpPr>
            <a:xfrm>
              <a:off x="364621" y="2921880"/>
              <a:ext cx="3616748" cy="2436281"/>
              <a:chOff x="364621" y="2921880"/>
              <a:chExt cx="3616748" cy="2436281"/>
            </a:xfrm>
          </p:grpSpPr>
          <p:pic>
            <p:nvPicPr>
              <p:cNvPr id="2" name="DisplayPod_Direction1">
                <a:hlinkClick r:id="" action="ppaction://media"/>
                <a:extLst>
                  <a:ext uri="{FF2B5EF4-FFF2-40B4-BE49-F238E27FC236}">
                    <a16:creationId xmlns:a16="http://schemas.microsoft.com/office/drawing/2014/main" id="{B411ABE0-85C9-48BD-851E-A0C4860A93D9}"/>
                  </a:ext>
                </a:extLst>
              </p:cNvPr>
              <p:cNvPicPr>
                <a:picLocks noChangeAspect="1"/>
              </p:cNvPicPr>
              <p:nvPr>
                <a:vide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442009" y="2998588"/>
                <a:ext cx="3539360" cy="235957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9405E-2390-4BFD-8755-B813C1E59031}"/>
                  </a:ext>
                </a:extLst>
              </p:cNvPr>
              <p:cNvSpPr txBox="1"/>
              <p:nvPr/>
            </p:nvSpPr>
            <p:spPr>
              <a:xfrm>
                <a:off x="364621" y="2921880"/>
                <a:ext cx="301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Display Pod (Direction 1)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EA87B7-5856-400F-9475-347B1183A7EA}"/>
                </a:ext>
              </a:extLst>
            </p:cNvPr>
            <p:cNvGrpSpPr/>
            <p:nvPr/>
          </p:nvGrpSpPr>
          <p:grpSpPr>
            <a:xfrm>
              <a:off x="4173524" y="2893658"/>
              <a:ext cx="3583802" cy="2444695"/>
              <a:chOff x="4173524" y="2893658"/>
              <a:chExt cx="3583802" cy="2444695"/>
            </a:xfrm>
          </p:grpSpPr>
          <p:pic>
            <p:nvPicPr>
              <p:cNvPr id="3" name="DisplayPod_Direction2">
                <a:hlinkClick r:id="" action="ppaction://media"/>
                <a:extLst>
                  <a:ext uri="{FF2B5EF4-FFF2-40B4-BE49-F238E27FC236}">
                    <a16:creationId xmlns:a16="http://schemas.microsoft.com/office/drawing/2014/main" id="{2D7E13CF-F0D9-418E-82E4-E7EDCAC8E921}"/>
                  </a:ext>
                </a:extLst>
              </p:cNvPr>
              <p:cNvPicPr>
                <a:picLocks noChangeAspect="1"/>
              </p:cNvPicPr>
              <p:nvPr>
                <a:vide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4217966" y="2978780"/>
                <a:ext cx="3539360" cy="235957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8DFCF9-5BA6-472A-AFF2-2251D403C83E}"/>
                  </a:ext>
                </a:extLst>
              </p:cNvPr>
              <p:cNvSpPr txBox="1"/>
              <p:nvPr/>
            </p:nvSpPr>
            <p:spPr>
              <a:xfrm>
                <a:off x="4173524" y="2893658"/>
                <a:ext cx="301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Display Pod (Direction 2)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D1D686-A4C6-449B-9131-2C313093EB68}"/>
                </a:ext>
              </a:extLst>
            </p:cNvPr>
            <p:cNvGrpSpPr/>
            <p:nvPr/>
          </p:nvGrpSpPr>
          <p:grpSpPr>
            <a:xfrm>
              <a:off x="8018477" y="2884035"/>
              <a:ext cx="3539360" cy="2454319"/>
              <a:chOff x="8018477" y="2884035"/>
              <a:chExt cx="3539360" cy="2454319"/>
            </a:xfrm>
          </p:grpSpPr>
          <p:pic>
            <p:nvPicPr>
              <p:cNvPr id="5" name="DisplayPod_Direction3">
                <a:hlinkClick r:id="" action="ppaction://media"/>
                <a:extLst>
                  <a:ext uri="{FF2B5EF4-FFF2-40B4-BE49-F238E27FC236}">
                    <a16:creationId xmlns:a16="http://schemas.microsoft.com/office/drawing/2014/main" id="{7D6AA374-96B3-4878-A15D-2F0CAC4FF5FB}"/>
                  </a:ext>
                </a:extLst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8018477" y="2978781"/>
                <a:ext cx="3539360" cy="235957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CE6026-0592-444E-A525-31328323ECBC}"/>
                  </a:ext>
                </a:extLst>
              </p:cNvPr>
              <p:cNvSpPr txBox="1"/>
              <p:nvPr/>
            </p:nvSpPr>
            <p:spPr>
              <a:xfrm>
                <a:off x="8018477" y="2884035"/>
                <a:ext cx="301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Display Pod (Direction 3)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40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32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D7352D-1652-4360-9CC2-2F124BC47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45137"/>
              </p:ext>
            </p:extLst>
          </p:nvPr>
        </p:nvGraphicFramePr>
        <p:xfrm>
          <a:off x="685800" y="914400"/>
          <a:ext cx="10273145" cy="5741820"/>
        </p:xfrm>
        <a:graphic>
          <a:graphicData uri="http://schemas.openxmlformats.org/drawingml/2006/table">
            <a:tbl>
              <a:tblPr/>
              <a:tblGrid>
                <a:gridCol w="2733680">
                  <a:extLst>
                    <a:ext uri="{9D8B030D-6E8A-4147-A177-3AD203B41FA5}">
                      <a16:colId xmlns:a16="http://schemas.microsoft.com/office/drawing/2014/main" val="1651719310"/>
                    </a:ext>
                  </a:extLst>
                </a:gridCol>
                <a:gridCol w="773919">
                  <a:extLst>
                    <a:ext uri="{9D8B030D-6E8A-4147-A177-3AD203B41FA5}">
                      <a16:colId xmlns:a16="http://schemas.microsoft.com/office/drawing/2014/main" val="1969586635"/>
                    </a:ext>
                  </a:extLst>
                </a:gridCol>
                <a:gridCol w="1248256">
                  <a:extLst>
                    <a:ext uri="{9D8B030D-6E8A-4147-A177-3AD203B41FA5}">
                      <a16:colId xmlns:a16="http://schemas.microsoft.com/office/drawing/2014/main" val="3314686291"/>
                    </a:ext>
                  </a:extLst>
                </a:gridCol>
                <a:gridCol w="798884">
                  <a:extLst>
                    <a:ext uri="{9D8B030D-6E8A-4147-A177-3AD203B41FA5}">
                      <a16:colId xmlns:a16="http://schemas.microsoft.com/office/drawing/2014/main" val="4020768359"/>
                    </a:ext>
                  </a:extLst>
                </a:gridCol>
                <a:gridCol w="798884">
                  <a:extLst>
                    <a:ext uri="{9D8B030D-6E8A-4147-A177-3AD203B41FA5}">
                      <a16:colId xmlns:a16="http://schemas.microsoft.com/office/drawing/2014/main" val="673585273"/>
                    </a:ext>
                  </a:extLst>
                </a:gridCol>
                <a:gridCol w="3919522">
                  <a:extLst>
                    <a:ext uri="{9D8B030D-6E8A-4147-A177-3AD203B41FA5}">
                      <a16:colId xmlns:a16="http://schemas.microsoft.com/office/drawing/2014/main" val="1822266527"/>
                    </a:ext>
                  </a:extLst>
                </a:gridCol>
              </a:tblGrid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tests (All in Device ON state)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Samples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Cycles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Status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Result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Observations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38355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-20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51079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-25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600577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-30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78898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-35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14229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-40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45538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+35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72619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+40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40159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+50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773320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+60 Degree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Device becomes sluggish (~50% of the voice commands not recognized)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024333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-20 to +20 degrees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459779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+20 to -20 degrees 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33986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-40 to +60 degrees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Device becomes sluggish (~50% of the voice commands not recognized)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23822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+60 to -40 degrees 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981221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2m Drop test (Hard hat)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05592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 test (Hard hat) in HMT ON state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cycle x 6 positions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hat broke &amp; Clips deformed but no issues on HMT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82747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Temperature tests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5661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1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Video recording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677616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1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Video recording @ 50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547002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Reliablity Tests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19232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Tumble test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Could not close Headset port rubber cover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70337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Tests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93965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Bending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Started</a:t>
                      </a:r>
                    </a:p>
                  </a:txBody>
                  <a:tcPr marL="0" marR="113691" marT="25200" marB="5684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b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9May</a:t>
                      </a:r>
                    </a:p>
                  </a:txBody>
                  <a:tcPr marL="0" marR="113691" marT="25200" marB="5684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 have started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Recorded sample Videos</a:t>
                      </a:r>
                    </a:p>
                  </a:txBody>
                  <a:tcPr marL="0" marR="113691" marT="25200" marB="5684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868687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Twisting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61220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Hinge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11792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 Hinge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681186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Elbow Hinge (Direction 1)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86731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Elbow Hinge (Direction 2)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79190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 pod (Direction 1)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75785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 pod (Direction 2)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6454"/>
                  </a:ext>
                </a:extLst>
              </a:tr>
              <a:tr h="17452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 pod (Direction 3)</a:t>
                      </a:r>
                    </a:p>
                  </a:txBody>
                  <a:tcPr marL="10800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9186" marT="2520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5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1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 tests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4"/>
            <a:ext cx="6096000" cy="55223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Performed all peak level temperature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Test samples: 5 devices (Each test)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est Setup</a:t>
            </a:r>
          </a:p>
          <a:p>
            <a:pPr lvl="1"/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All 5 devices placed inside temperature chamber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Wait 1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after reaching desired temperature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 HMT devices connected to 2 laptops via USB cable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1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HMT device sample, Copied Video file &amp; Audio file (containing recorded Voice commands)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MIC of 2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HMT placed near speaker of 1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HMT device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Voice commands played from 1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HMT was picked by   2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HMT and actions were performed inside the chamber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Checked out standard Audio test using Speech tester to check the # of Voice commands recognized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FEE11-54D8-42EA-9AB9-EF2044436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350" y="1023252"/>
            <a:ext cx="4267200" cy="2474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ADBE34-7010-4DE3-9831-3F4771997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09283"/>
              </p:ext>
            </p:extLst>
          </p:nvPr>
        </p:nvGraphicFramePr>
        <p:xfrm>
          <a:off x="1399310" y="4535772"/>
          <a:ext cx="5001490" cy="2040856"/>
        </p:xfrm>
        <a:graphic>
          <a:graphicData uri="http://schemas.openxmlformats.org/drawingml/2006/table">
            <a:tbl>
              <a:tblPr/>
              <a:tblGrid>
                <a:gridCol w="2791690">
                  <a:extLst>
                    <a:ext uri="{9D8B030D-6E8A-4147-A177-3AD203B41FA5}">
                      <a16:colId xmlns:a16="http://schemas.microsoft.com/office/drawing/2014/main" val="23132543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73853911"/>
                    </a:ext>
                  </a:extLst>
                </a:gridCol>
              </a:tblGrid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Verification steps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 Inside/Outside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09500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Check if the display is clear and visible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05634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If voice commands are 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13760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If speaker is 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46291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Play video (record or streaming) for 1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96585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Heads gestures are 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08332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If able to connect to Wifi Network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Couldn’t test - No Wifi available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44121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If GPS is working fine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 chamber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91829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84C86AC-E146-4630-BACD-5E44F53128A5}"/>
              </a:ext>
            </a:extLst>
          </p:cNvPr>
          <p:cNvGrpSpPr/>
          <p:nvPr/>
        </p:nvGrpSpPr>
        <p:grpSpPr>
          <a:xfrm>
            <a:off x="7206495" y="3618985"/>
            <a:ext cx="4281055" cy="2654533"/>
            <a:chOff x="7206495" y="3618985"/>
            <a:chExt cx="4281055" cy="26545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980D9C-653E-40B2-ADBB-5C9F7CABA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6495" y="3682181"/>
              <a:ext cx="4267200" cy="25913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DD0C3C-0415-4DB3-9533-50EF4E4F0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1971" y="4135662"/>
              <a:ext cx="381000" cy="167470"/>
            </a:xfrm>
            <a:prstGeom prst="line">
              <a:avLst/>
            </a:prstGeom>
            <a:ln w="63500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ACD2A3-ECB3-49FC-A7E2-829ABC10334B}"/>
                </a:ext>
              </a:extLst>
            </p:cNvPr>
            <p:cNvSpPr txBox="1"/>
            <p:nvPr/>
          </p:nvSpPr>
          <p:spPr>
            <a:xfrm>
              <a:off x="10208121" y="3935607"/>
              <a:ext cx="127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Sample 2</a:t>
              </a:r>
              <a:endParaRPr lang="en-IN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567A63-2B75-4C32-9A0E-FA4D4356D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4656" y="3761395"/>
              <a:ext cx="381000" cy="167470"/>
            </a:xfrm>
            <a:prstGeom prst="line">
              <a:avLst/>
            </a:prstGeom>
            <a:ln w="63500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05D6F1-3D1E-42EA-84C3-8E997921E6CF}"/>
                </a:ext>
              </a:extLst>
            </p:cNvPr>
            <p:cNvSpPr txBox="1"/>
            <p:nvPr/>
          </p:nvSpPr>
          <p:spPr>
            <a:xfrm>
              <a:off x="9776209" y="3618985"/>
              <a:ext cx="127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Sample 1</a:t>
              </a:r>
              <a:endParaRPr lang="en-IN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26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 tests - Observations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4"/>
            <a:ext cx="10820400" cy="22452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No issue with the physical appearance of HMT device after each temperature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60degC, HMT becomes sluggish (Half of the voice commands were not recognized)</a:t>
            </a:r>
          </a:p>
          <a:p>
            <a:pPr marL="179388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Once the temperature cools down, the device gets back to normal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Videos at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https://1drv.ms/f/s!AqIWGJqrJmyUi6IfOuKGW5futGdb9A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(Full size ~10GB)</a:t>
            </a:r>
          </a:p>
          <a:p>
            <a:pPr marL="1163638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https://1drv.ms/f/s!AqIWGJqrJmyUi6IgNpc6TOpfyA6dJA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(Compressed for quick view)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D236AD-7E62-4CAE-B872-E81378ADF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47310"/>
              </p:ext>
            </p:extLst>
          </p:nvPr>
        </p:nvGraphicFramePr>
        <p:xfrm>
          <a:off x="969818" y="2954050"/>
          <a:ext cx="8204200" cy="2971008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4113200618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90230567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92105701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93228554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364422006"/>
                    </a:ext>
                  </a:extLst>
                </a:gridCol>
              </a:tblGrid>
              <a:tr h="7427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Tests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samples tested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hits recognized (Out of 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Conf level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93504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-35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160744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-40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508409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+35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11097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+40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80310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+50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8593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of HMT in +60 Degree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942221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+20 to -20 degrees 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09530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-40 to +60 degrees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77316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HMT Device Moving from +60 to -40 degrees (Device ON state)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32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4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F106D63-7214-4887-84E3-F66B7D545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278" y="-193960"/>
            <a:ext cx="3102358" cy="36229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 tests - Pictures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B5E8CF-7450-416E-9BBF-3D14C392D2BD}"/>
              </a:ext>
            </a:extLst>
          </p:cNvPr>
          <p:cNvGrpSpPr/>
          <p:nvPr/>
        </p:nvGrpSpPr>
        <p:grpSpPr>
          <a:xfrm>
            <a:off x="1676400" y="1010843"/>
            <a:ext cx="8708692" cy="5492961"/>
            <a:chOff x="782782" y="948501"/>
            <a:chExt cx="8708692" cy="54929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DC0EFF-656F-4132-9790-7B085099C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782" y="3184324"/>
              <a:ext cx="2928299" cy="32410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1F7F8A-288C-431C-AF68-0CA7BE3D5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0056" y="4619447"/>
              <a:ext cx="5591418" cy="18220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98F73D-9218-4B8F-90B8-B1FFD8A8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86" y="948501"/>
              <a:ext cx="2883877" cy="21099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EA702-EEFC-4CC2-90F9-B0260DE83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200" y="969283"/>
              <a:ext cx="5605273" cy="3519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BE461FC-704C-457A-BDC0-B338C022D2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941" y="962891"/>
            <a:ext cx="1790002" cy="36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2m Drop tests (with Hard hat)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5"/>
            <a:ext cx="10134600" cy="8022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Freefall drop of HMT (In ON state) latched to Hard hat at 2m distance on Concrete floor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Test Samples: 4 devices x 1 Cycle (1 cycle = drop once in all 6 positions)</a:t>
            </a: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307127-0123-4FA6-9DC1-D2D961393310}"/>
              </a:ext>
            </a:extLst>
          </p:cNvPr>
          <p:cNvGrpSpPr/>
          <p:nvPr/>
        </p:nvGrpSpPr>
        <p:grpSpPr>
          <a:xfrm>
            <a:off x="1061878" y="1896895"/>
            <a:ext cx="8303154" cy="4338020"/>
            <a:chOff x="2517246" y="2375348"/>
            <a:chExt cx="8303154" cy="43380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B0C664-BB2D-4C10-8B3D-11B7D9333E18}"/>
                </a:ext>
              </a:extLst>
            </p:cNvPr>
            <p:cNvGrpSpPr/>
            <p:nvPr/>
          </p:nvGrpSpPr>
          <p:grpSpPr>
            <a:xfrm>
              <a:off x="2517246" y="2783991"/>
              <a:ext cx="5930188" cy="3903043"/>
              <a:chOff x="1008679" y="1646775"/>
              <a:chExt cx="5930188" cy="390304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A93EC2C-EBEF-4B1D-9752-41D132428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0402" y="1710186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9AD7652-5497-4DEE-89B1-B06E9006E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8679" y="3708103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656EB08-99DC-4F4D-A66E-61694148B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1668" y="1712110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935E713-5AEC-48A5-9CBD-4279A1B04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9945" y="3693896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CCEE3F0-29C6-4EAC-904D-EF49648FD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2934" y="1712110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74F48AD-543B-487C-B825-578AC275B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89188" y="3693896"/>
                <a:ext cx="1841715" cy="184171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24FC4-849D-4996-B179-793EF59AA94F}"/>
                  </a:ext>
                </a:extLst>
              </p:cNvPr>
              <p:cNvSpPr txBox="1"/>
              <p:nvPr/>
            </p:nvSpPr>
            <p:spPr>
              <a:xfrm>
                <a:off x="6405467" y="3617188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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01338C-4291-4F0A-BB86-C5A38E6D7740}"/>
                  </a:ext>
                </a:extLst>
              </p:cNvPr>
              <p:cNvSpPr txBox="1"/>
              <p:nvPr/>
            </p:nvSpPr>
            <p:spPr>
              <a:xfrm>
                <a:off x="4399696" y="3617188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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915676-7B1C-4A58-B266-65F1DC8FA3E3}"/>
                  </a:ext>
                </a:extLst>
              </p:cNvPr>
              <p:cNvSpPr txBox="1"/>
              <p:nvPr/>
            </p:nvSpPr>
            <p:spPr>
              <a:xfrm>
                <a:off x="2390120" y="3631395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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83CC15-B690-4262-9410-398609F10E1F}"/>
                  </a:ext>
                </a:extLst>
              </p:cNvPr>
              <p:cNvSpPr txBox="1"/>
              <p:nvPr/>
            </p:nvSpPr>
            <p:spPr>
              <a:xfrm>
                <a:off x="6405467" y="1646775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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531226-596F-4188-AFE1-C76F64F1920B}"/>
                  </a:ext>
                </a:extLst>
              </p:cNvPr>
              <p:cNvSpPr txBox="1"/>
              <p:nvPr/>
            </p:nvSpPr>
            <p:spPr>
              <a:xfrm>
                <a:off x="4399696" y="1646775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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63E951-EE55-4E45-9867-31635CF9ADC9}"/>
                  </a:ext>
                </a:extLst>
              </p:cNvPr>
              <p:cNvSpPr txBox="1"/>
              <p:nvPr/>
            </p:nvSpPr>
            <p:spPr>
              <a:xfrm>
                <a:off x="2390120" y="1660982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</a:t>
                </a:r>
                <a:endParaRPr lang="en-IN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79C053B-90F7-421B-9CDE-3EAEE0E35A7E}"/>
                </a:ext>
              </a:extLst>
            </p:cNvPr>
            <p:cNvGrpSpPr/>
            <p:nvPr/>
          </p:nvGrpSpPr>
          <p:grpSpPr>
            <a:xfrm>
              <a:off x="8636625" y="2849324"/>
              <a:ext cx="2183775" cy="3864044"/>
              <a:chOff x="7691146" y="2004346"/>
              <a:chExt cx="2183775" cy="386404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C19D7A0-38AF-4764-B9F6-7A8417A39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6853279" y="2842213"/>
                <a:ext cx="3823503" cy="214777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22473A-E22C-474F-96DF-326237BB2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600" y="2923281"/>
                <a:ext cx="0" cy="2486919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591835-8B6A-4F9D-A6E8-68BFEDA00A18}"/>
                  </a:ext>
                </a:extLst>
              </p:cNvPr>
              <p:cNvSpPr txBox="1"/>
              <p:nvPr/>
            </p:nvSpPr>
            <p:spPr>
              <a:xfrm>
                <a:off x="7938049" y="3058180"/>
                <a:ext cx="788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2m</a:t>
                </a:r>
                <a:endParaRPr lang="en-IN" sz="2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81C888-AEDF-45DE-9EAB-2B6B0E4A1A82}"/>
                  </a:ext>
                </a:extLst>
              </p:cNvPr>
              <p:cNvSpPr txBox="1"/>
              <p:nvPr/>
            </p:nvSpPr>
            <p:spPr>
              <a:xfrm>
                <a:off x="8107345" y="5468280"/>
                <a:ext cx="1767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Concrete Floor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BACA9B-FFE5-4A49-B2CA-22EB7BEC857B}"/>
                </a:ext>
              </a:extLst>
            </p:cNvPr>
            <p:cNvSpPr/>
            <p:nvPr/>
          </p:nvSpPr>
          <p:spPr>
            <a:xfrm>
              <a:off x="2530992" y="2375348"/>
              <a:ext cx="5808478" cy="341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Cycle drop test (6 positions)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7DB79AB-5F1E-4E64-A95E-15933FF65258}"/>
                </a:ext>
              </a:extLst>
            </p:cNvPr>
            <p:cNvSpPr/>
            <p:nvPr/>
          </p:nvSpPr>
          <p:spPr>
            <a:xfrm>
              <a:off x="8636624" y="2375348"/>
              <a:ext cx="2147771" cy="341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Test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0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2m Drop tests (with Hard hat) - Observations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4"/>
            <a:ext cx="9720358" cy="56747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Almost after every drop the clips jumped out of HMT separating the device from Hard 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1</a:t>
            </a:r>
            <a:r>
              <a:rPr lang="en-IN" sz="1800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IN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device drop test</a:t>
            </a:r>
          </a:p>
          <a:p>
            <a:pPr lvl="1"/>
            <a:r>
              <a:rPr lang="en-IN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hat cracked making it unusable to use the clips</a:t>
            </a:r>
          </a:p>
          <a:p>
            <a:pPr marL="633413" indent="0">
              <a:buNone/>
            </a:pPr>
            <a:r>
              <a:rPr lang="en-IN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 we had to use some other connecters to connect HMT to Hard hat)</a:t>
            </a:r>
          </a:p>
          <a:p>
            <a:pPr marL="722313" indent="-285750"/>
            <a:r>
              <a:rPr lang="en-IN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clip deformed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HMT device was perfectly OK</a:t>
            </a:r>
          </a:p>
          <a:p>
            <a:pPr lvl="1"/>
            <a:r>
              <a:rPr lang="en-IN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damage to the HMT device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clear &amp; visible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responds to the Voice commands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 works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gestures were works fine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 card works fine without any disconnect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GPS worked fine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Videos of the drop test</a:t>
            </a:r>
          </a:p>
          <a:p>
            <a:pPr marL="722313" indent="-279400"/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https://1drv.ms/f/s!AqIWGJqrJmyUi6IAUSByyQpDM289mQ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(Compressed for quick view)</a:t>
            </a:r>
          </a:p>
          <a:p>
            <a:pPr marL="722313" indent="-279400"/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https://1drv.ms/f/s!AqIWGJqrJmyUi6ICWXrIjyEpmwp-NQ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(Full size &gt; 3GB)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A1397B-CD7B-4C1C-9DD0-FC3E408FEA8B}"/>
              </a:ext>
            </a:extLst>
          </p:cNvPr>
          <p:cNvGrpSpPr/>
          <p:nvPr/>
        </p:nvGrpSpPr>
        <p:grpSpPr>
          <a:xfrm>
            <a:off x="8169371" y="1447292"/>
            <a:ext cx="3325106" cy="3962401"/>
            <a:chOff x="8230989" y="1447800"/>
            <a:chExt cx="3325106" cy="39624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C84904-C738-4510-BF92-D028244BC868}"/>
                </a:ext>
              </a:extLst>
            </p:cNvPr>
            <p:cNvGrpSpPr/>
            <p:nvPr/>
          </p:nvGrpSpPr>
          <p:grpSpPr>
            <a:xfrm>
              <a:off x="8348757" y="1447800"/>
              <a:ext cx="3207338" cy="2091849"/>
              <a:chOff x="8496390" y="2414225"/>
              <a:chExt cx="3207338" cy="209184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94B2C64-13DF-48BA-AB68-4D4A735A4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496390" y="2414225"/>
                <a:ext cx="3207338" cy="209184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CFBD87C-6092-4EC7-B4A2-F5FAD0408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2791" y="3277108"/>
                <a:ext cx="381000" cy="534571"/>
              </a:xfrm>
              <a:prstGeom prst="line">
                <a:avLst/>
              </a:prstGeom>
              <a:ln w="63500">
                <a:solidFill>
                  <a:srgbClr val="FFFF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DC4FF6-39D0-4AE5-85DF-5A2CAD38BC8D}"/>
                  </a:ext>
                </a:extLst>
              </p:cNvPr>
              <p:cNvSpPr txBox="1"/>
              <p:nvPr/>
            </p:nvSpPr>
            <p:spPr>
              <a:xfrm>
                <a:off x="9486991" y="3926976"/>
                <a:ext cx="2216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Hard hat broken</a:t>
                </a:r>
                <a:endPara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D7FF8A-60D1-41A1-9E2E-41F33C4D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62056" y="2929338"/>
              <a:ext cx="1767564" cy="31941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C09A6C-7862-4E0C-BA07-7E3C5CFC13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5838" y="4042748"/>
              <a:ext cx="269820" cy="707428"/>
            </a:xfrm>
            <a:prstGeom prst="line">
              <a:avLst/>
            </a:prstGeom>
            <a:ln w="63500">
              <a:solidFill>
                <a:srgbClr val="FFFF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657D0A-3340-4BAC-8A8C-EAF30E7423AE}"/>
                </a:ext>
              </a:extLst>
            </p:cNvPr>
            <p:cNvSpPr txBox="1"/>
            <p:nvPr/>
          </p:nvSpPr>
          <p:spPr>
            <a:xfrm>
              <a:off x="8230989" y="3642637"/>
              <a:ext cx="2216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Clip deformed</a:t>
              </a:r>
              <a:endParaRPr lang="en-I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9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Tumble Test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5"/>
            <a:ext cx="10134600" cy="13313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Tumble test will expose device to ‘random free-fall’ drop inside 1m metal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Test Samples: 1 device x 50 Cycles (total 100 drops)</a:t>
            </a: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After every 10 cycles the device is taken out and checked for physical impact and functional check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809AB-5D06-455D-9F07-35365B0D8BE0}"/>
              </a:ext>
            </a:extLst>
          </p:cNvPr>
          <p:cNvGrpSpPr/>
          <p:nvPr/>
        </p:nvGrpSpPr>
        <p:grpSpPr>
          <a:xfrm>
            <a:off x="3117954" y="2438400"/>
            <a:ext cx="5357116" cy="3352800"/>
            <a:chOff x="3290981" y="2711858"/>
            <a:chExt cx="4920184" cy="3079342"/>
          </a:xfrm>
        </p:grpSpPr>
        <p:pic>
          <p:nvPicPr>
            <p:cNvPr id="5122" name="Picture 2" descr="image012">
              <a:extLst>
                <a:ext uri="{FF2B5EF4-FFF2-40B4-BE49-F238E27FC236}">
                  <a16:creationId xmlns:a16="http://schemas.microsoft.com/office/drawing/2014/main" id="{6EDF3070-98A9-43D3-89D6-C8DEF63D1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81" y="2711858"/>
              <a:ext cx="4786486" cy="307934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72E7F6-B3D9-4F9D-A684-95AE0E550B20}"/>
                </a:ext>
              </a:extLst>
            </p:cNvPr>
            <p:cNvSpPr txBox="1"/>
            <p:nvPr/>
          </p:nvSpPr>
          <p:spPr>
            <a:xfrm>
              <a:off x="5772765" y="539109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Equipment used</a:t>
              </a:r>
              <a:endParaRPr lang="en-I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3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762000"/>
            <a:ext cx="10134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118D45D-98E9-4AB3-A4C3-81DFA05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76709"/>
            <a:ext cx="10820400" cy="762000"/>
          </a:xfrm>
        </p:spPr>
        <p:txBody>
          <a:bodyPr tIns="9000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Tumble Test - Observations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61ADCC6-E318-41F4-9DF9-7289C3ED3D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954614"/>
            <a:ext cx="4921307" cy="56747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No break on the HMT device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There were minor dents across the devices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plastic supporting the Charging port &amp; Headset rubber cover were deformed. We could still close the Charging port rubber cover, closing the Headset port rubber cover failed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Functionally the HMT performed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Checked Voice commands, Speaker after the test, No issues observed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Videos</a:t>
            </a:r>
          </a:p>
          <a:p>
            <a:pPr marL="722313" indent="-279400"/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https://1drv.ms/f/s!AqIWGJqrJmyUi6IRpLfFcESfI-2mrA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(Compressed for quick view)</a:t>
            </a:r>
          </a:p>
          <a:p>
            <a:pPr marL="722313" indent="-279400"/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https://1drv.ms/f/s!AqIWGJqrJmyUi6IT-D7Y0S90w5lCqg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(Full size)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cid:image003.png@01D3DE61.2E6B6320">
            <a:extLst>
              <a:ext uri="{FF2B5EF4-FFF2-40B4-BE49-F238E27FC236}">
                <a16:creationId xmlns:a16="http://schemas.microsoft.com/office/drawing/2014/main" id="{5A096652-29C1-42BB-AD46-AE9BB49D9C17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9609" y="1054280"/>
            <a:ext cx="2710791" cy="26834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6614B-DF0E-4045-B0D0-0191E63CCD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649" y="1047179"/>
            <a:ext cx="1902490" cy="2683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A9849-85F9-45F2-B3D3-7CABB682D5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492" y="3855642"/>
            <a:ext cx="1652883" cy="2370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3B5BA-6A32-44EB-BADE-189F84DE7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649" y="3850627"/>
            <a:ext cx="1332143" cy="2370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29B871-FC50-4530-B66E-93C1DBE02E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910" y="3879704"/>
            <a:ext cx="1603542" cy="2368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34135D-1B58-47A6-AFC2-7F5BDE7E5897}"/>
              </a:ext>
            </a:extLst>
          </p:cNvPr>
          <p:cNvCxnSpPr>
            <a:cxnSpLocks/>
          </p:cNvCxnSpPr>
          <p:nvPr/>
        </p:nvCxnSpPr>
        <p:spPr>
          <a:xfrm>
            <a:off x="8251714" y="4471265"/>
            <a:ext cx="0" cy="1145063"/>
          </a:xfrm>
          <a:prstGeom prst="line">
            <a:avLst/>
          </a:prstGeom>
          <a:ln w="63500">
            <a:solidFill>
              <a:srgbClr val="FFFF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FBCC43-EDB7-451A-B4FE-D7F59A25EC55}"/>
              </a:ext>
            </a:extLst>
          </p:cNvPr>
          <p:cNvCxnSpPr>
            <a:cxnSpLocks/>
          </p:cNvCxnSpPr>
          <p:nvPr/>
        </p:nvCxnSpPr>
        <p:spPr>
          <a:xfrm>
            <a:off x="6775471" y="5257800"/>
            <a:ext cx="857508" cy="454751"/>
          </a:xfrm>
          <a:prstGeom prst="line">
            <a:avLst/>
          </a:prstGeom>
          <a:ln w="63500">
            <a:solidFill>
              <a:srgbClr val="FFFF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D83A07-30F1-49CC-A3B3-96E6C02305B3}"/>
              </a:ext>
            </a:extLst>
          </p:cNvPr>
          <p:cNvCxnSpPr>
            <a:cxnSpLocks/>
          </p:cNvCxnSpPr>
          <p:nvPr/>
        </p:nvCxnSpPr>
        <p:spPr>
          <a:xfrm flipH="1">
            <a:off x="8830519" y="4962485"/>
            <a:ext cx="753226" cy="841235"/>
          </a:xfrm>
          <a:prstGeom prst="line">
            <a:avLst/>
          </a:prstGeom>
          <a:ln w="63500">
            <a:solidFill>
              <a:srgbClr val="FFFF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673311-DFEB-4A55-B051-91F90690F186}"/>
              </a:ext>
            </a:extLst>
          </p:cNvPr>
          <p:cNvSpPr txBox="1"/>
          <p:nvPr/>
        </p:nvSpPr>
        <p:spPr>
          <a:xfrm>
            <a:off x="7121667" y="5712551"/>
            <a:ext cx="2055746" cy="37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Minor Dents</a:t>
            </a:r>
            <a:endParaRPr lang="en-IN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C71B65-7378-4213-AC9E-4BE4A0B774C5}"/>
              </a:ext>
            </a:extLst>
          </p:cNvPr>
          <p:cNvCxnSpPr>
            <a:cxnSpLocks/>
          </p:cNvCxnSpPr>
          <p:nvPr/>
        </p:nvCxnSpPr>
        <p:spPr>
          <a:xfrm flipH="1">
            <a:off x="6570745" y="1752600"/>
            <a:ext cx="409452" cy="533446"/>
          </a:xfrm>
          <a:prstGeom prst="line">
            <a:avLst/>
          </a:prstGeom>
          <a:ln w="63500">
            <a:solidFill>
              <a:srgbClr val="FFFF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53D003-B82D-42AE-8425-4EA959434C88}"/>
              </a:ext>
            </a:extLst>
          </p:cNvPr>
          <p:cNvCxnSpPr>
            <a:cxnSpLocks/>
          </p:cNvCxnSpPr>
          <p:nvPr/>
        </p:nvCxnSpPr>
        <p:spPr>
          <a:xfrm flipH="1" flipV="1">
            <a:off x="9713676" y="1861370"/>
            <a:ext cx="95175" cy="861848"/>
          </a:xfrm>
          <a:prstGeom prst="line">
            <a:avLst/>
          </a:prstGeom>
          <a:ln w="63500">
            <a:solidFill>
              <a:srgbClr val="FFFF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23E9759-6237-42B0-B29C-CBFBAF665C25}"/>
              </a:ext>
            </a:extLst>
          </p:cNvPr>
          <p:cNvSpPr txBox="1"/>
          <p:nvPr/>
        </p:nvSpPr>
        <p:spPr>
          <a:xfrm>
            <a:off x="9531613" y="1153484"/>
            <a:ext cx="124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Plastic Deformed</a:t>
            </a:r>
            <a:endParaRPr lang="en-IN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01CA68-60CB-4CA7-8DC4-A071C33459F4}"/>
              </a:ext>
            </a:extLst>
          </p:cNvPr>
          <p:cNvSpPr txBox="1"/>
          <p:nvPr/>
        </p:nvSpPr>
        <p:spPr>
          <a:xfrm>
            <a:off x="6342778" y="2286046"/>
            <a:ext cx="124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Plastic Deformed</a:t>
            </a:r>
            <a:endParaRPr lang="en-IN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61388"/>
      </p:ext>
    </p:extLst>
  </p:cSld>
  <p:clrMapOvr>
    <a:masterClrMapping/>
  </p:clrMapOvr>
</p:sld>
</file>

<file path=ppt/theme/theme1.xml><?xml version="1.0" encoding="utf-8"?>
<a:theme xmlns:a="http://schemas.openxmlformats.org/drawingml/2006/main" name="Realwear Theme 1">
  <a:themeElements>
    <a:clrScheme name="Realwear Brand Colors">
      <a:dk1>
        <a:srgbClr val="333333"/>
      </a:dk1>
      <a:lt1>
        <a:srgbClr val="FFFFFF"/>
      </a:lt1>
      <a:dk2>
        <a:srgbClr val="666666"/>
      </a:dk2>
      <a:lt2>
        <a:srgbClr val="E7E6E6"/>
      </a:lt2>
      <a:accent1>
        <a:srgbClr val="4E3895"/>
      </a:accent1>
      <a:accent2>
        <a:srgbClr val="7454A2"/>
      </a:accent2>
      <a:accent3>
        <a:srgbClr val="9379BC"/>
      </a:accent3>
      <a:accent4>
        <a:srgbClr val="A3C53A"/>
      </a:accent4>
      <a:accent5>
        <a:srgbClr val="E7E7E7"/>
      </a:accent5>
      <a:accent6>
        <a:srgbClr val="B2B2B2"/>
      </a:accent6>
      <a:hlink>
        <a:srgbClr val="4D3795"/>
      </a:hlink>
      <a:folHlink>
        <a:srgbClr val="9278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lwear Theme 1" id="{F30E10E6-3699-0247-A50D-2282FD9B71C0}" vid="{EA1AE1DD-2CF1-F743-BD31-07442EDDC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Realwear Theme 1</Template>
  <TotalTime>16739</TotalTime>
  <Words>1350</Words>
  <Application>Microsoft Macintosh PowerPoint</Application>
  <PresentationFormat>Widescreen</PresentationFormat>
  <Paragraphs>348</Paragraphs>
  <Slides>13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Roboto Medium</vt:lpstr>
      <vt:lpstr>Wingdings</vt:lpstr>
      <vt:lpstr>Realwear Theme 1</vt:lpstr>
      <vt:lpstr>Temperature &amp; Reliability tests</vt:lpstr>
      <vt:lpstr>Summary</vt:lpstr>
      <vt:lpstr>Temperature tests</vt:lpstr>
      <vt:lpstr>Temperature tests - Observations</vt:lpstr>
      <vt:lpstr>Temperature tests - Pictures</vt:lpstr>
      <vt:lpstr>2m Drop tests (with Hard hat)</vt:lpstr>
      <vt:lpstr>2m Drop tests (with Hard hat) - Observations</vt:lpstr>
      <vt:lpstr>Tumble Test</vt:lpstr>
      <vt:lpstr>Tumble Test - Observations</vt:lpstr>
      <vt:lpstr>Mechanical Tests (Twisting &amp; Bending)</vt:lpstr>
      <vt:lpstr>Mechanical Tests (Camera, Shoulder &amp; Elbow hinges)</vt:lpstr>
      <vt:lpstr>Mechanical Tests (Display Pod Hinge)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Morgan</dc:creator>
  <cp:lastModifiedBy>DR</cp:lastModifiedBy>
  <cp:revision>512</cp:revision>
  <cp:lastPrinted>2018-01-03T04:49:38Z</cp:lastPrinted>
  <dcterms:created xsi:type="dcterms:W3CDTF">2018-01-02T22:03:33Z</dcterms:created>
  <dcterms:modified xsi:type="dcterms:W3CDTF">2018-05-03T06:19:59Z</dcterms:modified>
</cp:coreProperties>
</file>